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79" r:id="rId4"/>
    <p:sldId id="280" r:id="rId5"/>
    <p:sldId id="281" r:id="rId6"/>
    <p:sldId id="263" r:id="rId7"/>
    <p:sldId id="259" r:id="rId8"/>
    <p:sldId id="260" r:id="rId9"/>
    <p:sldId id="261" r:id="rId10"/>
    <p:sldId id="262" r:id="rId11"/>
    <p:sldId id="264" r:id="rId12"/>
    <p:sldId id="265" r:id="rId13"/>
    <p:sldId id="272" r:id="rId14"/>
    <p:sldId id="270" r:id="rId15"/>
    <p:sldId id="266" r:id="rId16"/>
    <p:sldId id="275" r:id="rId17"/>
    <p:sldId id="269" r:id="rId18"/>
    <p:sldId id="273" r:id="rId19"/>
    <p:sldId id="276" r:id="rId20"/>
    <p:sldId id="277" r:id="rId21"/>
    <p:sldId id="271" r:id="rId22"/>
    <p:sldId id="267" r:id="rId23"/>
    <p:sldId id="274" r:id="rId24"/>
    <p:sldId id="27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714013-0F2A-B343-B88D-CBFDD18F1648}" v="45" dt="2025-04-25T02:02:50.6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7"/>
    <p:restoredTop sz="94720"/>
  </p:normalViewPr>
  <p:slideViewPr>
    <p:cSldViewPr snapToGrid="0">
      <p:cViewPr varScale="1">
        <p:scale>
          <a:sx n="204" d="100"/>
          <a:sy n="204" d="100"/>
        </p:scale>
        <p:origin x="23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CED3D-B579-3547-809A-F09A51F33B6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478A3C-7667-C04D-928F-4F1CD33D2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81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D066-E963-1C47-A60E-335B71149A7B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615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99809-FD39-864B-A251-0BF319A6C139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648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44AD-98F5-8042-B1DB-A0A05C841894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9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9082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30200" y="1393825"/>
            <a:ext cx="11482917" cy="4522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9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E504E-727C-9948-84C8-E8F9517539C1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3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0C8C9-A36E-9E4B-9612-D693199752EF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8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4B02F-667E-E240-96FC-AD88A939E328}" type="datetime1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94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0B5F6-FCF5-664C-B96E-B2642BFFB747}" type="datetime1">
              <a:rPr lang="en-US" smtClean="0"/>
              <a:t>4/24/25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78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C61FA-FC67-9E4A-AE42-24F69384FAB8}" type="datetime1">
              <a:rPr lang="en-US" smtClean="0"/>
              <a:t>4/24/25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57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9826D-C745-314F-A588-6064E6161940}" type="datetime1">
              <a:rPr lang="en-US" smtClean="0"/>
              <a:t>4/24/25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56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935A5-3D66-BA49-A55F-2F9D47FE7E80}" type="datetime1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08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A2D6-E59D-3447-A2DC-80A2FBB0E076}" type="datetime1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49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34938-E700-B642-A0A3-E6AA663BEA06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9AB1E-23F6-5445-AD9F-C43B1D8C8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73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reCell/wire-cell-toolkit/blob/apply-pointcloud/img/docs/BlobClustering.md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WireCell/wire-cell-toolkit/blob/apply-pointcloud/img/docs/GlobalGeomClustering.md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WireCell/wire-cell-toolkit/blob/apply-pointcloud/img/docs/ProjectionDeghosting.md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reCell/wire-cell-toolkit/blob/apply-pointcloud/img/docs/InSliceDeghosting.md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iwangYu/wcp-porting-img/blob/main/wct-uboone-img.jsonne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WireCell/wire-cell-toolkit/tree/apply-pointcloud/img/doc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A7396-430F-F44A-5C18-3A37F3553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807" y="616938"/>
            <a:ext cx="10363200" cy="1470025"/>
          </a:xfrm>
        </p:spPr>
        <p:txBody>
          <a:bodyPr/>
          <a:lstStyle/>
          <a:p>
            <a:r>
              <a:rPr lang="en-US" dirty="0"/>
              <a:t>Imaging Porting in Wire-Cell Toolkit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0F7386-FB2A-5CE5-A1B1-8B041602B1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Xin Qian</a:t>
            </a:r>
          </a:p>
          <a:p>
            <a:r>
              <a:rPr lang="en-US" dirty="0">
                <a:solidFill>
                  <a:schemeClr val="tx1"/>
                </a:solidFill>
              </a:rPr>
              <a:t>BNL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0DCA16-5BF2-C5B0-78DA-A49C11E10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924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D2723-DDC6-3AA3-3DC3-5D76DD49F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Imaging Algorithm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EE88B-9592-1494-B487-E5159FE8E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0D5EDC-E5EF-1CC5-E767-999CFBFB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093AEC-2B0F-B709-DC5C-C7FF0BA207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7366"/>
          <a:stretch/>
        </p:blipFill>
        <p:spPr>
          <a:xfrm>
            <a:off x="338666" y="1600202"/>
            <a:ext cx="10929690" cy="45259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0BD229-A608-10B8-DFD8-78B2915D0E00}"/>
              </a:ext>
            </a:extLst>
          </p:cNvPr>
          <p:cNvSpPr txBox="1"/>
          <p:nvPr/>
        </p:nvSpPr>
        <p:spPr>
          <a:xfrm>
            <a:off x="8308622" y="3863183"/>
            <a:ext cx="2959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Continuous wires </a:t>
            </a:r>
            <a:r>
              <a:rPr lang="en-US" dirty="0">
                <a:sym typeface="Wingdings" pitchFamily="2" charset="2"/>
              </a:rPr>
              <a:t> merged wires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615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39E9-9F62-02A5-21F5-7F56326D5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to access Information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A7A8FE-B994-2062-12B0-1529E607C9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 </a:t>
            </a:r>
            <a:r>
              <a:rPr lang="en-US" dirty="0">
                <a:sym typeface="Wingdings" pitchFamily="2" charset="2"/>
              </a:rPr>
              <a:t> Wire --&gt; Channel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A51B644-E171-D589-81BC-2EACC0A70F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2844" y="2750667"/>
            <a:ext cx="5386388" cy="2799704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2E71758-8B36-DA86-69A9-C7AF86FBA1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Channel --&gt; Wire </a:t>
            </a:r>
            <a:r>
              <a:rPr lang="en-US" dirty="0">
                <a:sym typeface="Wingdings" pitchFamily="2" charset="2"/>
              </a:rPr>
              <a:t> Blob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F1F3174-9550-92DC-E2F3-2B9DB0C02E0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92838" y="2886865"/>
            <a:ext cx="5389562" cy="25273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2D58E8-4149-F7E4-66BE-0FEB22A0D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377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83B0D-36C2-E30B-F657-ADAF50151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BlobClustering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5AE370-8DBE-F4FC-7874-02346E1DE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i="0" dirty="0">
                <a:effectLst/>
                <a:latin typeface="-apple-system"/>
              </a:rPr>
              <a:t>takes collections of "blobs" (spatial regions of charge) and organizes them into clusters based on spatial and temporal relationships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Sorts blob sets by time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Creates graph connections between slices, blobs, wires, and channels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Performs geometric clustering to connect related blobs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Produces a cluster and clears the cache</a:t>
            </a:r>
          </a:p>
          <a:p>
            <a:pPr lvl="1"/>
            <a:r>
              <a:rPr lang="en-US" b="0" i="0" dirty="0">
                <a:effectLst/>
                <a:latin typeface="-apple-system"/>
                <a:hlinkClick r:id="rId2"/>
              </a:rPr>
              <a:t>https://github.com/WireCell/wire-cell-toolkit/blob/apply-pointcloud/img/docs/BlobClustering.md</a:t>
            </a:r>
            <a:endParaRPr lang="en-US" b="0" i="0" dirty="0">
              <a:effectLst/>
              <a:latin typeface="-apple-system"/>
            </a:endParaRPr>
          </a:p>
          <a:p>
            <a:pPr lvl="1"/>
            <a:endParaRPr lang="en-US" b="0" i="0" dirty="0">
              <a:effectLst/>
              <a:latin typeface="-apple-system"/>
            </a:endParaRPr>
          </a:p>
          <a:p>
            <a:pPr lvl="1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CEBBE3-9F6D-F537-1F00-7D8427B29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67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93585-4502-20F9-04B8-26DEF49B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ClusteringUtil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1D7A2-C100-2779-0AE4-048CB104F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38" y="1600203"/>
            <a:ext cx="6246707" cy="4525963"/>
          </a:xfrm>
        </p:spPr>
        <p:txBody>
          <a:bodyPr>
            <a:normAutofit fontScale="55000" lnSpcReduction="20000"/>
          </a:bodyPr>
          <a:lstStyle/>
          <a:p>
            <a:r>
              <a:rPr lang="en-US" dirty="0" err="1"/>
              <a:t>Geom_clustering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US" dirty="0" err="1"/>
              <a:t>Grouped_geom_clustering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With established blob grouping …</a:t>
            </a:r>
          </a:p>
          <a:p>
            <a:endParaRPr lang="en-US" dirty="0"/>
          </a:p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-apple-system"/>
              </a:rPr>
              <a:t>What is a Face?</a:t>
            </a:r>
          </a:p>
          <a:p>
            <a:pPr algn="l">
              <a:spcAft>
                <a:spcPts val="1200"/>
              </a:spcAft>
              <a:buNone/>
            </a:pPr>
            <a:r>
              <a:rPr lang="en-US" b="0" i="0" dirty="0">
                <a:effectLst/>
                <a:latin typeface="-apple-system"/>
              </a:rPr>
              <a:t>In the Wire-Cell Toolkit, an </a:t>
            </a:r>
            <a:r>
              <a:rPr lang="en-US" b="0" i="0" dirty="0" err="1">
                <a:effectLst/>
                <a:latin typeface="-apple-system"/>
              </a:rPr>
              <a:t>AnodePlane</a:t>
            </a:r>
            <a:r>
              <a:rPr lang="en-US" b="0" i="0" dirty="0">
                <a:effectLst/>
                <a:latin typeface="-apple-system"/>
              </a:rPr>
              <a:t> represents a physical detector plane, and each </a:t>
            </a:r>
            <a:r>
              <a:rPr lang="en-US" b="0" i="0" dirty="0" err="1">
                <a:effectLst/>
                <a:latin typeface="-apple-system"/>
              </a:rPr>
              <a:t>AnodePlane</a:t>
            </a:r>
            <a:r>
              <a:rPr lang="en-US" b="0" i="0" dirty="0">
                <a:effectLst/>
                <a:latin typeface="-apple-system"/>
              </a:rPr>
              <a:t> can have multiple "faces":</a:t>
            </a:r>
          </a:p>
          <a:p>
            <a:pPr algn="l">
              <a:spcAft>
                <a:spcPts val="1200"/>
              </a:spcAft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A face represents one side of a detector plane where charge can be collected</a:t>
            </a:r>
          </a:p>
          <a:p>
            <a:pPr algn="l">
              <a:spcAft>
                <a:spcPts val="1200"/>
              </a:spcAft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Typical TPCs have two faces (front and back)</a:t>
            </a:r>
          </a:p>
          <a:p>
            <a:pPr algn="l">
              <a:spcAft>
                <a:spcPts val="1200"/>
              </a:spcAft>
              <a:buFont typeface="+mj-lt"/>
              <a:buAutoNum type="arabicPeriod"/>
            </a:pPr>
            <a:r>
              <a:rPr lang="en-US" b="0" i="0" dirty="0">
                <a:effectLst/>
                <a:latin typeface="-apple-system"/>
              </a:rPr>
              <a:t>Each face contains multiple wire planes (typically 3 planes: U, V, and W views)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29FCC-3F1C-6A33-327A-839C37B64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D56EFE-2A55-02B9-DB91-97B4FC3E3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567" y="1417638"/>
            <a:ext cx="5455995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175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DCDEA-C718-BD88-341F-9488F81DB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72" y="-229390"/>
            <a:ext cx="10972800" cy="1143000"/>
          </a:xfrm>
        </p:spPr>
        <p:txBody>
          <a:bodyPr/>
          <a:lstStyle/>
          <a:p>
            <a:r>
              <a:rPr lang="en-US" dirty="0"/>
              <a:t>Global Geom </a:t>
            </a:r>
            <a:r>
              <a:rPr lang="en-US" dirty="0" err="1"/>
              <a:t>Clustring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110DFC8-A843-3D20-BF63-5283DED7A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778167"/>
            <a:ext cx="10972800" cy="4525963"/>
          </a:xfrm>
        </p:spPr>
        <p:txBody>
          <a:bodyPr>
            <a:normAutofit lnSpcReduction="10000"/>
          </a:bodyPr>
          <a:lstStyle/>
          <a:p>
            <a:r>
              <a:rPr lang="en-US" b="0" i="0" dirty="0">
                <a:effectLst/>
                <a:latin typeface="-apple-system"/>
              </a:rPr>
              <a:t>a component in Wire-Cell Toolkit's image processing framework that performs geometric clustering of blobs based on their spatial proximity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Take existing clusters of charge blobs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Remove existing blob-to-blob connections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Create new connections based on geometric proximity criteria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Return an updated cluster with improved blob connectivity</a:t>
            </a:r>
          </a:p>
          <a:p>
            <a:pPr lvl="1"/>
            <a:r>
              <a:rPr lang="en-US" dirty="0">
                <a:hlinkClick r:id="rId2"/>
              </a:rPr>
              <a:t>https://github.com/WireCell/wire-cell-toolkit/blob/apply-pointcloud/img/docs/GlobalGeomClustering.md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FEDB57-7AE3-DB48-9BC7-5D3DD32BC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684E5C-7D3F-BBDE-F701-3EC41837F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091" y="5006185"/>
            <a:ext cx="5084618" cy="1715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777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C6C0E-0B88-CB73-C46B-63E4B0B24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 </a:t>
            </a:r>
            <a:r>
              <a:rPr lang="en-US" dirty="0" err="1"/>
              <a:t>Deghosting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D16825-19D6-E497-7DC6-31233FBB0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-apple-system"/>
              </a:rPr>
              <a:t>a sophisticated algorithm to identify and remove ghost hits by analyzing the 2D projections of reconstructed 3D </a:t>
            </a:r>
            <a:r>
              <a:rPr lang="en-US" b="1" i="0" dirty="0">
                <a:effectLst/>
                <a:latin typeface="-apple-system"/>
              </a:rPr>
              <a:t>clusters</a:t>
            </a:r>
          </a:p>
          <a:p>
            <a:r>
              <a:rPr lang="en-US" dirty="0">
                <a:hlinkClick r:id="rId2"/>
              </a:rPr>
              <a:t>https://github.com/WireCell/wire-cell-toolkit/blob/apply-pointcloud/img/docs/ProjectionDeghosting.md</a:t>
            </a:r>
            <a:endParaRPr lang="en-US" dirty="0">
              <a:latin typeface="-apple-system"/>
            </a:endParaRPr>
          </a:p>
          <a:p>
            <a:pPr lvl="1"/>
            <a:r>
              <a:rPr lang="en-US" dirty="0">
                <a:latin typeface="-apple-system"/>
              </a:rPr>
              <a:t>Blob and Cluster Shadows. &amp; 2D Projections</a:t>
            </a:r>
          </a:p>
          <a:p>
            <a:pPr lvl="1"/>
            <a:r>
              <a:rPr lang="en-US" dirty="0">
                <a:latin typeface="-apple-system"/>
              </a:rPr>
              <a:t>Coverage Analysis &amp; Ghost identification</a:t>
            </a:r>
          </a:p>
          <a:p>
            <a:pPr lvl="1"/>
            <a:r>
              <a:rPr lang="en-US" dirty="0">
                <a:latin typeface="-apple-system"/>
              </a:rPr>
              <a:t>Cluster Pruning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D6604-053F-3DDE-EC68-14FA670C5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15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FEAC51-14A3-4E13-E113-6D7593EEE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927" y="4910026"/>
            <a:ext cx="6878782" cy="181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043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8DCAA-25FA-8676-01CD-1F71B0D10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Logic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19CF4A-7747-39B0-7D83-B18AF2966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855" y="2795047"/>
            <a:ext cx="5221832" cy="170337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5DE0E1-02E8-0995-4BFA-7E87D6A07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8E14B6-C42F-252D-8613-AF80E5119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406" y="1647825"/>
            <a:ext cx="6578739" cy="504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302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002C4-F870-1FAF-B161-6FEE273CD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45" y="-131762"/>
            <a:ext cx="10972800" cy="1143000"/>
          </a:xfrm>
        </p:spPr>
        <p:txBody>
          <a:bodyPr/>
          <a:lstStyle/>
          <a:p>
            <a:r>
              <a:rPr lang="en-US" dirty="0" err="1"/>
              <a:t>InsliceDeghosting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16DE922-B8F1-86E5-1C1F-411D65347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95927"/>
            <a:ext cx="10972800" cy="5230239"/>
          </a:xfrm>
        </p:spPr>
        <p:txBody>
          <a:bodyPr>
            <a:normAutofit lnSpcReduction="10000"/>
          </a:bodyPr>
          <a:lstStyle/>
          <a:p>
            <a:r>
              <a:rPr lang="en-US" b="0" i="0" dirty="0">
                <a:effectLst/>
                <a:latin typeface="-apple-system"/>
              </a:rPr>
              <a:t>a component of the Wire-Cell Toolkit designed to identify and remove "ghost" signals per time slices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Identifies high-confidence "good" blobs based on charge thresholds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Assigns quality tags to blobs (good, bad, </a:t>
            </a:r>
            <a:r>
              <a:rPr lang="en-US" b="0" i="0" dirty="0" err="1">
                <a:effectLst/>
                <a:latin typeface="-apple-system"/>
              </a:rPr>
              <a:t>potential_good</a:t>
            </a:r>
            <a:r>
              <a:rPr lang="en-US" b="0" i="0" dirty="0">
                <a:effectLst/>
                <a:latin typeface="-apple-system"/>
              </a:rPr>
              <a:t>, </a:t>
            </a:r>
            <a:r>
              <a:rPr lang="en-US" b="0" i="0" dirty="0" err="1">
                <a:effectLst/>
                <a:latin typeface="-apple-system"/>
              </a:rPr>
              <a:t>potential_bad</a:t>
            </a:r>
            <a:r>
              <a:rPr lang="en-US" b="0" i="0" dirty="0">
                <a:effectLst/>
                <a:latin typeface="-apple-system"/>
              </a:rPr>
              <a:t>, </a:t>
            </a:r>
            <a:r>
              <a:rPr lang="en-US" b="0" i="0" dirty="0" err="1">
                <a:effectLst/>
                <a:latin typeface="-apple-system"/>
              </a:rPr>
              <a:t>to_be_removed</a:t>
            </a:r>
            <a:r>
              <a:rPr lang="en-US" b="0" i="0" dirty="0">
                <a:effectLst/>
                <a:latin typeface="-apple-system"/>
              </a:rPr>
              <a:t>)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Uses geometric consistency to determine which ambiguous blobs are likely ghosts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Removes identified ghost blobs from the cluster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Creates new blob-to-blob connections between remaining blobs</a:t>
            </a:r>
          </a:p>
          <a:p>
            <a:pPr lvl="1"/>
            <a:r>
              <a:rPr lang="en-US" b="0" i="0" dirty="0">
                <a:effectLst/>
                <a:latin typeface="-apple-system"/>
                <a:hlinkClick r:id="rId2"/>
              </a:rPr>
              <a:t>https://github.com/WireCell/wire-cell-toolkit/blob/apply-pointcloud/img/docs/InSliceDeghosting.md</a:t>
            </a:r>
            <a:endParaRPr lang="en-US" b="0" i="0" dirty="0">
              <a:effectLst/>
              <a:latin typeface="-apple-system"/>
            </a:endParaRPr>
          </a:p>
          <a:p>
            <a:pPr lvl="1"/>
            <a:endParaRPr lang="en-US" b="0" i="0" dirty="0"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BB4AFA-0C08-5AAE-B073-EA7AE8CA1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67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79D59-968F-D5ED-C381-0496FD4C2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229390"/>
            <a:ext cx="10972800" cy="1143000"/>
          </a:xfrm>
        </p:spPr>
        <p:txBody>
          <a:bodyPr/>
          <a:lstStyle/>
          <a:p>
            <a:r>
              <a:rPr lang="en-US" dirty="0" err="1"/>
              <a:t>InsliceDeghosting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56B601-EE92-AAC1-8F29-EF54C0180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EFEF32-0E1E-F33C-CB59-BEE072E05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963" y="618509"/>
            <a:ext cx="7772400" cy="17591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ABC46D-0CC6-D5A1-6C37-B7ED1C2B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3408" y="2426209"/>
            <a:ext cx="7063510" cy="15987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7F03D2-1BCD-DBF4-C1D9-AFAD80F6F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0608" y="4079788"/>
            <a:ext cx="6149110" cy="277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394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C5D06-E481-F58D-9952-2AE452B1B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Several internal </a:t>
            </a:r>
            <a:r>
              <a:rPr lang="en-US" dirty="0" err="1"/>
              <a:t>deghosting</a:t>
            </a:r>
            <a:r>
              <a:rPr lang="en-US" dirty="0"/>
              <a:t>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B1DBC-57CB-829B-43ED-136090BF1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308A4-B9A8-F244-279B-032F2C0F3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382F37-A5B3-2368-5056-58C9F95E5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181" y="1647825"/>
            <a:ext cx="9147997" cy="470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960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994A0-D3A9-B3EB-7073-4C5A2177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66766-5A78-E8C6-9CFE-49F15E88B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imaging job was ported over a year ago, so some implementation details may not be fresh in my memory, so we will only provide the general concept without too much details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this talk, we will use an existing configuration to illustrate the core components of the imaging algorithms, including basic clustering and </a:t>
            </a:r>
            <a:r>
              <a:rPr lang="en-US" dirty="0" err="1"/>
              <a:t>deghosting</a:t>
            </a:r>
            <a:r>
              <a:rPr lang="en-US" dirty="0"/>
              <a:t> techniques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5E9CC-B8C2-0127-7C14-1F4EFE797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95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8579A-E99C-BAE9-D545-D60F73EF0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Several Rounds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241F86-E009-70CF-1658-F6E0B8D6E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9350" y="1600200"/>
            <a:ext cx="8793299" cy="45259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090D13-A275-84DF-DCFE-9CFC3CE5D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35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86363-058D-3CAD-D1BB-7D9ED59E0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229390"/>
            <a:ext cx="10972800" cy="1143000"/>
          </a:xfrm>
        </p:spPr>
        <p:txBody>
          <a:bodyPr/>
          <a:lstStyle/>
          <a:p>
            <a:r>
              <a:rPr lang="en-US" dirty="0" err="1"/>
              <a:t>LCBlobRemoval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7C42D56-769B-79C2-D4FA-5495F5A4F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785091"/>
            <a:ext cx="10972800" cy="5341075"/>
          </a:xfrm>
        </p:spPr>
        <p:txBody>
          <a:bodyPr/>
          <a:lstStyle/>
          <a:p>
            <a:r>
              <a:rPr lang="en-US" b="0" i="0" dirty="0">
                <a:effectLst/>
                <a:latin typeface="-apple-system"/>
              </a:rPr>
              <a:t>functions as a filter for removing low-charge blobs from a cluster, effectively reducing noise and simplifying downstream processing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F355D1-27A4-FFD6-4801-7AF9F4DB8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21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14F1E6-1D01-BFB9-9805-6BFB4F6E6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27" y="2038347"/>
            <a:ext cx="6509328" cy="468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115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1F36-C22B-B4F5-D526-4CBB417A0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Blob Grouping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D392C7-53AD-D48D-A611-6158894E0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3"/>
            <a:ext cx="5116945" cy="4525963"/>
          </a:xfrm>
        </p:spPr>
        <p:txBody>
          <a:bodyPr/>
          <a:lstStyle/>
          <a:p>
            <a:r>
              <a:rPr lang="en-US" dirty="0"/>
              <a:t>helps organize the low-level detector data (blobs and channels) into higher-level measurement constructs that represent meaningful charge depositions</a:t>
            </a:r>
          </a:p>
          <a:p>
            <a:pPr lvl="1"/>
            <a:r>
              <a:rPr lang="en-US" dirty="0"/>
              <a:t>These measurement nodes are then used in subsequent steps like charge solving</a:t>
            </a:r>
          </a:p>
          <a:p>
            <a:pPr lvl="1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74F3F-37BB-33AE-810B-93DC1C9E8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22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70DEAE-3F1E-8A9C-7C78-72B9EED74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10255"/>
            <a:ext cx="5852710" cy="408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377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F8B44-A3A7-5D6F-B4DD-705D3EA99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Charge Solving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F75ACF-DC65-86FA-D57E-9B26E857FF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1673" y="1600203"/>
            <a:ext cx="5772727" cy="4525963"/>
          </a:xfrm>
        </p:spPr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dirty="0"/>
              <a:t>The algorithm:</a:t>
            </a:r>
          </a:p>
          <a:p>
            <a:pPr>
              <a:buFont typeface="+mj-lt"/>
              <a:buAutoNum type="arabicPeriod"/>
            </a:pPr>
            <a:r>
              <a:rPr lang="en-US" dirty="0"/>
              <a:t>Takes connected detector measurements (clusters) as input</a:t>
            </a:r>
          </a:p>
          <a:p>
            <a:pPr>
              <a:buFont typeface="+mj-lt"/>
              <a:buAutoNum type="arabicPeriod"/>
            </a:pPr>
            <a:r>
              <a:rPr lang="en-US" dirty="0"/>
              <a:t>Breaks them into subgraphs for more efficient processing</a:t>
            </a:r>
          </a:p>
          <a:p>
            <a:pPr>
              <a:buFont typeface="+mj-lt"/>
              <a:buAutoNum type="arabicPeriod"/>
            </a:pPr>
            <a:r>
              <a:rPr lang="en-US" dirty="0"/>
              <a:t>Applies weighting strategies to blobs based on their connections</a:t>
            </a:r>
          </a:p>
          <a:p>
            <a:pPr>
              <a:buFont typeface="+mj-lt"/>
              <a:buAutoNum type="arabicPeriod"/>
            </a:pPr>
            <a:r>
              <a:rPr lang="en-US" dirty="0"/>
              <a:t>Solves for charge values in each blob</a:t>
            </a:r>
          </a:p>
          <a:p>
            <a:pPr>
              <a:buFont typeface="+mj-lt"/>
              <a:buAutoNum type="arabicPeriod"/>
            </a:pPr>
            <a:r>
              <a:rPr lang="en-US" dirty="0"/>
              <a:t>Filters out blobs with charge below a configurable threshold</a:t>
            </a:r>
          </a:p>
          <a:p>
            <a:pPr>
              <a:buFont typeface="+mj-lt"/>
              <a:buAutoNum type="arabicPeriod"/>
            </a:pPr>
            <a:r>
              <a:rPr lang="en-US" dirty="0"/>
              <a:t>Reconstructs a full cluster graph with the solved values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C2EE7F-044D-B34B-59B5-EB1DCE57AA1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b="1" dirty="0"/>
              <a:t>1. Weighting Strategies</a:t>
            </a:r>
          </a:p>
          <a:p>
            <a:pPr>
              <a:buNone/>
            </a:pPr>
            <a:r>
              <a:rPr lang="en-US" dirty="0"/>
              <a:t>The class supports multiple weighting strategies that can be configured: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uniform: All blobs receive the same weight (9.0)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simple: Weights are assigned based on how many unique slices have connected blobs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uboone</a:t>
            </a:r>
            <a:r>
              <a:rPr lang="en-US" dirty="0"/>
              <a:t>: A more complex strategy based on blob connections to previous and next time slices</a:t>
            </a:r>
          </a:p>
          <a:p>
            <a:r>
              <a:rPr lang="en-US" dirty="0"/>
              <a:t>These weighting strategies are defined as functions and stored in a lookup table (</a:t>
            </a:r>
            <a:r>
              <a:rPr lang="en-US" dirty="0" err="1"/>
              <a:t>gStrategies</a:t>
            </a:r>
            <a:r>
              <a:rPr lang="en-US" dirty="0"/>
              <a:t>).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1B0BB-7272-9CF4-3A15-151E44433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074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C674F-D3B8-D968-99C8-33D4A79E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ChargeSolving</a:t>
            </a:r>
            <a:r>
              <a:rPr lang="en-US" dirty="0"/>
              <a:t>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DF7C1-C093-39F0-17CD-CA30F8210B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en-US" b="1" dirty="0"/>
              <a:t>2. Solving Process</a:t>
            </a:r>
          </a:p>
          <a:p>
            <a:pPr>
              <a:buNone/>
            </a:pPr>
            <a:r>
              <a:rPr lang="en-US" dirty="0"/>
              <a:t>The solving process is performed by the CS::solve function, which: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Constructs matrices representing the relationships between blobs and measurements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May use a "whitening" transformation based on Cholesky decomposition to handle measurement uncertainties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Applies a regularized least-squares solver (similar to LASSO regression) to determine blob charges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4E2D4-6CE1-8A38-D9F3-35C95AAFB77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en-US" b="1" dirty="0"/>
              <a:t>3. Graph Handling</a:t>
            </a:r>
          </a:p>
          <a:p>
            <a:pPr>
              <a:buNone/>
            </a:pPr>
            <a:r>
              <a:rPr lang="en-US" dirty="0"/>
              <a:t>The class uses various graph operations: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unpack: Breaks a cluster graph into connected subgraphs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solve: Solves for charge in each subgraph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prune: Removes blobs with charge below threshold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repack: Reconstructs a cluster graph from solved subgraphs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A07B4-77C4-BB38-25A0-2D1F3997B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58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07962C-BF13-7AF1-C561-1AD2A1865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944" y="209220"/>
            <a:ext cx="11378803" cy="4713762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1F44EF-C8AA-3ED6-BCE9-B98E8EAA4B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4628367"/>
            <a:ext cx="5384800" cy="1497799"/>
          </a:xfrm>
        </p:spPr>
        <p:txBody>
          <a:bodyPr/>
          <a:lstStyle/>
          <a:p>
            <a:r>
              <a:rPr lang="en-US" dirty="0"/>
              <a:t>Pre-Processing Steps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A6844C-CAFB-04D4-73D8-CED66F991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C21ED6-6A1B-77E7-C1E9-BD7E7770D536}"/>
              </a:ext>
            </a:extLst>
          </p:cNvPr>
          <p:cNvSpPr txBox="1"/>
          <p:nvPr/>
        </p:nvSpPr>
        <p:spPr>
          <a:xfrm>
            <a:off x="2401455" y="86258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Configuration @ </a:t>
            </a:r>
            <a:r>
              <a:rPr lang="en-US" dirty="0">
                <a:hlinkClick r:id="rId3"/>
              </a:rPr>
              <a:t>https://github.com/HaiwangYu/wcp-porting-img/blob/main/wct-uboone-img.jsonnet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02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295A-3B09-94FC-E930-2704269FD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48203-4EFE-9385-351C-C5E7426862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DD1854-B58C-C66C-D640-9792505553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64C05B-EB01-2F3E-D860-DC416DA1E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08D4C9-1E78-BC9D-7D49-F0A247CE5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763" y="136522"/>
            <a:ext cx="8956963" cy="6600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109D7C-2EFA-20FD-2CA8-5143EB184E31}"/>
              </a:ext>
            </a:extLst>
          </p:cNvPr>
          <p:cNvSpPr txBox="1"/>
          <p:nvPr/>
        </p:nvSpPr>
        <p:spPr>
          <a:xfrm>
            <a:off x="6197600" y="1237673"/>
            <a:ext cx="2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Live clustering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D11EE1-ED3E-49FD-1537-CB04CEBE73DD}"/>
              </a:ext>
            </a:extLst>
          </p:cNvPr>
          <p:cNvSpPr txBox="1"/>
          <p:nvPr/>
        </p:nvSpPr>
        <p:spPr>
          <a:xfrm>
            <a:off x="7938655" y="4438073"/>
            <a:ext cx="2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Dead clustering</a:t>
            </a:r>
          </a:p>
        </p:txBody>
      </p:sp>
    </p:spTree>
    <p:extLst>
      <p:ext uri="{BB962C8B-B14F-4D97-AF65-F5344CB8AC3E}">
        <p14:creationId xmlns:p14="http://schemas.microsoft.com/office/powerpoint/2010/main" val="847108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272B1-54A0-BA1D-CA68-E214D169F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Imaging Steps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0FF67E-1035-0DE5-90A3-AA179E556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2C6AF4-0EEE-A38A-7DAE-26E551355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115779"/>
            <a:ext cx="12195840" cy="15316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DF11F7-1DA9-EE5F-B30F-E989D5321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82472"/>
            <a:ext cx="12115469" cy="14407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EBCE98-5E1A-3B02-38D0-0389F87BF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480" y="4881913"/>
            <a:ext cx="11816173" cy="123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041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0BD179-255B-57A3-27CC-6199B5475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CC6AAF-C4C5-0B97-7002-CB1EA5108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495" y="0"/>
            <a:ext cx="70607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37B47B-520D-B91D-4163-DCBCB1A008F8}"/>
              </a:ext>
            </a:extLst>
          </p:cNvPr>
          <p:cNvSpPr txBox="1"/>
          <p:nvPr/>
        </p:nvSpPr>
        <p:spPr>
          <a:xfrm>
            <a:off x="9471378" y="1185333"/>
            <a:ext cx="2472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F79CE2-6095-95CB-1251-2B72DD13D1AD}"/>
              </a:ext>
            </a:extLst>
          </p:cNvPr>
          <p:cNvSpPr txBox="1"/>
          <p:nvPr/>
        </p:nvSpPr>
        <p:spPr>
          <a:xfrm>
            <a:off x="9386711" y="4103510"/>
            <a:ext cx="24722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Charge Solving, </a:t>
            </a:r>
            <a:br>
              <a:rPr lang="en-US" dirty="0"/>
            </a:br>
            <a:endParaRPr lang="en-US" dirty="0"/>
          </a:p>
          <a:p>
            <a:r>
              <a:rPr lang="en-US" dirty="0"/>
              <a:t>Clustering, 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Deghosting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496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86F1B-E20A-D22C-A20C-BF6D21500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Pre-Processing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763B6F-30F4-C521-72CB-4F3546C615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4178" y="1600203"/>
            <a:ext cx="5870222" cy="490219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CMM Modifier</a:t>
            </a:r>
          </a:p>
          <a:p>
            <a:pPr lvl="1"/>
            <a:r>
              <a:rPr lang="en-US" dirty="0"/>
              <a:t>Handling shorted wires </a:t>
            </a:r>
          </a:p>
          <a:p>
            <a:pPr lvl="2"/>
            <a:r>
              <a:rPr lang="en-US" dirty="0"/>
              <a:t>The component identifies potentially shorted wires based on neighboring bad channels and adds them to the channel mask </a:t>
            </a:r>
          </a:p>
          <a:p>
            <a:pPr lvl="1"/>
            <a:r>
              <a:rPr lang="en-US" dirty="0"/>
              <a:t>Veto channel processing</a:t>
            </a:r>
          </a:p>
          <a:p>
            <a:pPr lvl="2"/>
            <a:r>
              <a:rPr lang="en-US" dirty="0"/>
              <a:t> It can directly mask specific channels in a defined range regardless of their original status </a:t>
            </a:r>
          </a:p>
          <a:p>
            <a:pPr lvl="1"/>
            <a:r>
              <a:rPr lang="en-US" dirty="0"/>
              <a:t>Time range alignment </a:t>
            </a:r>
          </a:p>
          <a:p>
            <a:pPr lvl="2"/>
            <a:r>
              <a:rPr lang="en-US" dirty="0"/>
              <a:t> It organizes and aligns time ranges for masked channels according to predefined boundaries, which helps standardize how dead time regions are represented</a:t>
            </a:r>
          </a:p>
          <a:p>
            <a:pPr lvl="2"/>
            <a:r>
              <a:rPr lang="en-US" dirty="0"/>
              <a:t>Otherwise, there could be memory issue associated with dead blobs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9C61965-9B7F-5D29-BB8C-BA2F6E5DDB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599" y="1600203"/>
            <a:ext cx="5779911" cy="4902197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FrameMasking</a:t>
            </a:r>
            <a:endParaRPr lang="en-US" dirty="0"/>
          </a:p>
          <a:p>
            <a:pPr lvl="1"/>
            <a:r>
              <a:rPr lang="en-US" dirty="0"/>
              <a:t>The main purpose of </a:t>
            </a:r>
            <a:r>
              <a:rPr lang="en-US" dirty="0" err="1"/>
              <a:t>FrameMasking</a:t>
            </a:r>
            <a:r>
              <a:rPr lang="en-US" dirty="0"/>
              <a:t> is to zero out specific regions of traces in input frames that correspond to "bad" channel regions defined in a channel mask map (CMM)</a:t>
            </a:r>
          </a:p>
          <a:p>
            <a:pPr lvl="1"/>
            <a:endParaRPr lang="en-US" dirty="0"/>
          </a:p>
          <a:p>
            <a:r>
              <a:rPr lang="en-US" dirty="0" err="1"/>
              <a:t>ChargeErrorEstimation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Identifies Regions of Interest (ROIs) where the charge is non-zero. For each ROI, calculates error estimates based on: The length of the ROI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Pre-computed error waveforms from a lookup table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Plane-specific fudge factors for calibration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 err="1"/>
              <a:t>rebin</a:t>
            </a:r>
            <a:r>
              <a:rPr lang="en-US" b="1" dirty="0"/>
              <a:t> factor </a:t>
            </a:r>
            <a:r>
              <a:rPr lang="en-US" dirty="0"/>
              <a:t>(combining multiple time samples together)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38228D-526F-2B59-4252-BD2FD5A8B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49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FD2C-26CE-659C-9684-72D0A901C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Imaging Step: Tiling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D9BDF-6728-D9E0-F77B-8DCD5EBEF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778" y="1600203"/>
            <a:ext cx="6118578" cy="4525963"/>
          </a:xfrm>
        </p:spPr>
        <p:txBody>
          <a:bodyPr>
            <a:normAutofit/>
          </a:bodyPr>
          <a:lstStyle/>
          <a:p>
            <a:r>
              <a:rPr lang="en-US" dirty="0"/>
              <a:t>This set of algorithm was rewritten by Brett using </a:t>
            </a:r>
            <a:r>
              <a:rPr lang="en-US" dirty="0" err="1"/>
              <a:t>RayGrid</a:t>
            </a:r>
            <a:endParaRPr lang="en-US" dirty="0"/>
          </a:p>
          <a:p>
            <a:pPr lvl="1"/>
            <a:r>
              <a:rPr lang="en-US" dirty="0"/>
              <a:t>Faster than the version in Prototype, results have been validated</a:t>
            </a:r>
          </a:p>
          <a:p>
            <a:pPr lvl="1"/>
            <a:r>
              <a:rPr lang="en-US" dirty="0"/>
              <a:t>More information can be found @ </a:t>
            </a:r>
            <a:r>
              <a:rPr lang="en-US" dirty="0">
                <a:hlinkClick r:id="rId2"/>
              </a:rPr>
              <a:t>https://github.com/WireCell/wire-cell-toolkit/tree/apply-pointcloud/img/docs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B2BAEE-41FC-0B5F-54D4-8FB324EDB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8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BBCAE6-967A-A044-4763-7A5758BF7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5288" y="1600203"/>
            <a:ext cx="4759733" cy="452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295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5F197-AD6D-0F2E-81B7-F6D962AC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Concepts in Imaging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0133F3-F8E1-E48F-7ADE-FD68AD5E0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2705" y="1417638"/>
            <a:ext cx="9515561" cy="502691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F3744-AD93-7E42-4532-D0592BCD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9AB1E-23F6-5445-AD9F-C43B1D8C8D4A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CFEE62-45AB-203A-DD91-2E59158C8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199" y="1417638"/>
            <a:ext cx="3488267" cy="184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9569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oals_50L_Analysis" id="{C1EF5DBD-A4CA-48AA-B0AD-33F4E0711C89}" vid="{D8E15733-A74D-4B09-BF30-60BDA166D3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Goals_50L_Analysis</Template>
  <TotalTime>461</TotalTime>
  <Words>1053</Words>
  <Application>Microsoft Macintosh PowerPoint</Application>
  <PresentationFormat>Widescreen</PresentationFormat>
  <Paragraphs>141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-apple-system</vt:lpstr>
      <vt:lpstr>Aptos</vt:lpstr>
      <vt:lpstr>Arial</vt:lpstr>
      <vt:lpstr>Calibri</vt:lpstr>
      <vt:lpstr>Wingdings</vt:lpstr>
      <vt:lpstr>Theme1</vt:lpstr>
      <vt:lpstr>Imaging Porting in Wire-Cell Toolkit</vt:lpstr>
      <vt:lpstr>Introduction</vt:lpstr>
      <vt:lpstr>PowerPoint Presentation</vt:lpstr>
      <vt:lpstr>PowerPoint Presentation</vt:lpstr>
      <vt:lpstr>Live Imaging Steps</vt:lpstr>
      <vt:lpstr>PowerPoint Presentation</vt:lpstr>
      <vt:lpstr>Pre-Processing</vt:lpstr>
      <vt:lpstr>Imaging Step: Tiling</vt:lpstr>
      <vt:lpstr>Basic Concepts in Imaging </vt:lpstr>
      <vt:lpstr>Imaging Algorithm Chain</vt:lpstr>
      <vt:lpstr>Example to access Information</vt:lpstr>
      <vt:lpstr>BlobClustering</vt:lpstr>
      <vt:lpstr>ClusteringUtil</vt:lpstr>
      <vt:lpstr>Global Geom Clustring</vt:lpstr>
      <vt:lpstr>Projection Deghosting</vt:lpstr>
      <vt:lpstr>Algorithm Logic</vt:lpstr>
      <vt:lpstr>InsliceDeghosting</vt:lpstr>
      <vt:lpstr>InsliceDeghosting</vt:lpstr>
      <vt:lpstr>Several internal deghosting logic</vt:lpstr>
      <vt:lpstr>Several Rounds</vt:lpstr>
      <vt:lpstr>LCBlobRemoval</vt:lpstr>
      <vt:lpstr>Blob Grouping</vt:lpstr>
      <vt:lpstr>Charge Solving</vt:lpstr>
      <vt:lpstr>ChargeSolving (II)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Xin Qian</dc:creator>
  <cp:lastModifiedBy>Xin Qian</cp:lastModifiedBy>
  <cp:revision>1</cp:revision>
  <dcterms:created xsi:type="dcterms:W3CDTF">2025-04-24T18:22:57Z</dcterms:created>
  <dcterms:modified xsi:type="dcterms:W3CDTF">2025-04-25T02:04:20Z</dcterms:modified>
</cp:coreProperties>
</file>

<file path=docProps/thumbnail.jpeg>
</file>